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"/>
  </p:notesMasterIdLst>
  <p:sldIdLst>
    <p:sldId id="256" r:id="rId2"/>
    <p:sldId id="258" r:id="rId3"/>
    <p:sldId id="257" r:id="rId4"/>
    <p:sldId id="266" r:id="rId5"/>
    <p:sldId id="259" r:id="rId6"/>
    <p:sldId id="260" r:id="rId7"/>
    <p:sldId id="261" r:id="rId8"/>
    <p:sldId id="262" r:id="rId9"/>
    <p:sldId id="267" r:id="rId10"/>
    <p:sldId id="268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Updated.xlsx" TargetMode="External"/><Relationship Id="rId1" Type="http://schemas.openxmlformats.org/officeDocument/2006/relationships/image" Target="../media/image1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>
                <a:solidFill>
                  <a:schemeClr val="bg1"/>
                </a:solidFill>
              </a:rPr>
              <a:t>Average</a:t>
            </a:r>
            <a:r>
              <a:rPr lang="en-US" baseline="0">
                <a:solidFill>
                  <a:schemeClr val="bg1"/>
                </a:solidFill>
              </a:rPr>
              <a:t> Stomata Area</a:t>
            </a:r>
            <a:endParaRPr lang="en-US">
              <a:solidFill>
                <a:schemeClr val="bg1"/>
              </a:solidFill>
            </a:endParaRPr>
          </a:p>
        </c:rich>
      </c:tx>
      <c:layout/>
    </c:title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xVal>
            <c:numRef>
              <c:f>[Updated.xlsx]Query1!$U$2:$U$46</c:f>
              <c:numCache>
                <c:formatCode>General</c:formatCode>
                <c:ptCount val="45"/>
                <c:pt idx="0">
                  <c:v>153.69</c:v>
                </c:pt>
                <c:pt idx="1">
                  <c:v>202.54</c:v>
                </c:pt>
                <c:pt idx="2">
                  <c:v>182.04</c:v>
                </c:pt>
                <c:pt idx="3">
                  <c:v>206.87</c:v>
                </c:pt>
                <c:pt idx="4">
                  <c:v>192.85000000000002</c:v>
                </c:pt>
                <c:pt idx="5">
                  <c:v>195.35000000000002</c:v>
                </c:pt>
                <c:pt idx="6">
                  <c:v>146.13999999999999</c:v>
                </c:pt>
                <c:pt idx="7">
                  <c:v>222.54</c:v>
                </c:pt>
                <c:pt idx="8">
                  <c:v>155.12</c:v>
                </c:pt>
                <c:pt idx="9">
                  <c:v>190.07</c:v>
                </c:pt>
                <c:pt idx="10">
                  <c:v>199.46</c:v>
                </c:pt>
                <c:pt idx="11">
                  <c:v>169.38000000000002</c:v>
                </c:pt>
                <c:pt idx="12">
                  <c:v>130.19</c:v>
                </c:pt>
                <c:pt idx="13">
                  <c:v>236</c:v>
                </c:pt>
                <c:pt idx="14">
                  <c:v>136.51</c:v>
                </c:pt>
                <c:pt idx="15">
                  <c:v>230.89000000000001</c:v>
                </c:pt>
                <c:pt idx="16">
                  <c:v>227.23999999999998</c:v>
                </c:pt>
                <c:pt idx="17">
                  <c:v>232.13</c:v>
                </c:pt>
                <c:pt idx="18">
                  <c:v>164.01</c:v>
                </c:pt>
                <c:pt idx="19">
                  <c:v>188.28</c:v>
                </c:pt>
                <c:pt idx="20">
                  <c:v>167.47</c:v>
                </c:pt>
                <c:pt idx="21">
                  <c:v>267.95</c:v>
                </c:pt>
                <c:pt idx="22">
                  <c:v>204.56</c:v>
                </c:pt>
                <c:pt idx="23">
                  <c:v>205.41</c:v>
                </c:pt>
                <c:pt idx="24">
                  <c:v>199.85000000000002</c:v>
                </c:pt>
                <c:pt idx="25">
                  <c:v>201.93</c:v>
                </c:pt>
                <c:pt idx="26">
                  <c:v>165.54</c:v>
                </c:pt>
                <c:pt idx="27">
                  <c:v>156.56</c:v>
                </c:pt>
                <c:pt idx="28">
                  <c:v>145.81</c:v>
                </c:pt>
                <c:pt idx="29">
                  <c:v>147.23999999999998</c:v>
                </c:pt>
                <c:pt idx="30">
                  <c:v>187.86</c:v>
                </c:pt>
                <c:pt idx="31">
                  <c:v>234.56</c:v>
                </c:pt>
                <c:pt idx="32">
                  <c:v>201.48000000000002</c:v>
                </c:pt>
                <c:pt idx="33">
                  <c:v>141.08000000000001</c:v>
                </c:pt>
                <c:pt idx="34">
                  <c:v>162.06</c:v>
                </c:pt>
                <c:pt idx="35">
                  <c:v>251.72</c:v>
                </c:pt>
                <c:pt idx="36">
                  <c:v>174.62</c:v>
                </c:pt>
                <c:pt idx="37">
                  <c:v>205.34</c:v>
                </c:pt>
                <c:pt idx="38">
                  <c:v>267.07</c:v>
                </c:pt>
                <c:pt idx="39">
                  <c:v>170.23999999999998</c:v>
                </c:pt>
                <c:pt idx="40">
                  <c:v>246.84</c:v>
                </c:pt>
                <c:pt idx="41">
                  <c:v>234.45000000000002</c:v>
                </c:pt>
                <c:pt idx="42">
                  <c:v>266.17</c:v>
                </c:pt>
                <c:pt idx="43">
                  <c:v>180.97</c:v>
                </c:pt>
                <c:pt idx="44">
                  <c:v>198.51</c:v>
                </c:pt>
              </c:numCache>
            </c:numRef>
          </c:xVal>
          <c:yVal>
            <c:numRef>
              <c:f>[Updated.xlsx]Query1!$V$2:$V$46</c:f>
              <c:numCache>
                <c:formatCode>General</c:formatCode>
                <c:ptCount val="45"/>
                <c:pt idx="0">
                  <c:v>138.82500000000002</c:v>
                </c:pt>
                <c:pt idx="1">
                  <c:v>138.82500000000002</c:v>
                </c:pt>
                <c:pt idx="2">
                  <c:v>261.52999999999992</c:v>
                </c:pt>
                <c:pt idx="3">
                  <c:v>263.25</c:v>
                </c:pt>
                <c:pt idx="4">
                  <c:v>279.22499999999997</c:v>
                </c:pt>
                <c:pt idx="5">
                  <c:v>257.16500000000002</c:v>
                </c:pt>
                <c:pt idx="6">
                  <c:v>262.06</c:v>
                </c:pt>
                <c:pt idx="7">
                  <c:v>281.21499999999992</c:v>
                </c:pt>
                <c:pt idx="8">
                  <c:v>227.58</c:v>
                </c:pt>
                <c:pt idx="9">
                  <c:v>194.54500000000002</c:v>
                </c:pt>
                <c:pt idx="10">
                  <c:v>209.495</c:v>
                </c:pt>
                <c:pt idx="11">
                  <c:v>245.38500000000002</c:v>
                </c:pt>
                <c:pt idx="12">
                  <c:v>245.38500000000002</c:v>
                </c:pt>
                <c:pt idx="13">
                  <c:v>245.38500000000002</c:v>
                </c:pt>
                <c:pt idx="14">
                  <c:v>245.38500000000002</c:v>
                </c:pt>
                <c:pt idx="15">
                  <c:v>245.38500000000002</c:v>
                </c:pt>
                <c:pt idx="16">
                  <c:v>245.38500000000002</c:v>
                </c:pt>
                <c:pt idx="17">
                  <c:v>245.38500000000002</c:v>
                </c:pt>
                <c:pt idx="18">
                  <c:v>245.38500000000002</c:v>
                </c:pt>
                <c:pt idx="19">
                  <c:v>232.84</c:v>
                </c:pt>
                <c:pt idx="20">
                  <c:v>192.815</c:v>
                </c:pt>
                <c:pt idx="21">
                  <c:v>244.41500000000002</c:v>
                </c:pt>
                <c:pt idx="22">
                  <c:v>212.09</c:v>
                </c:pt>
                <c:pt idx="23">
                  <c:v>191.2</c:v>
                </c:pt>
                <c:pt idx="24">
                  <c:v>273.32500000000005</c:v>
                </c:pt>
                <c:pt idx="25">
                  <c:v>193.60500000000002</c:v>
                </c:pt>
                <c:pt idx="26">
                  <c:v>179.685</c:v>
                </c:pt>
                <c:pt idx="27">
                  <c:v>164.875</c:v>
                </c:pt>
                <c:pt idx="28">
                  <c:v>138.83000000000001</c:v>
                </c:pt>
                <c:pt idx="29">
                  <c:v>138.83000000000001</c:v>
                </c:pt>
                <c:pt idx="30">
                  <c:v>262.01499999999999</c:v>
                </c:pt>
                <c:pt idx="31">
                  <c:v>262.01499999999999</c:v>
                </c:pt>
                <c:pt idx="32">
                  <c:v>220.22</c:v>
                </c:pt>
                <c:pt idx="33">
                  <c:v>220.22</c:v>
                </c:pt>
                <c:pt idx="34">
                  <c:v>220.22</c:v>
                </c:pt>
                <c:pt idx="35">
                  <c:v>245.33500000000001</c:v>
                </c:pt>
                <c:pt idx="36">
                  <c:v>239.11499999999998</c:v>
                </c:pt>
                <c:pt idx="37">
                  <c:v>233.64</c:v>
                </c:pt>
                <c:pt idx="38">
                  <c:v>239.23999999999998</c:v>
                </c:pt>
                <c:pt idx="39">
                  <c:v>233.81</c:v>
                </c:pt>
                <c:pt idx="40">
                  <c:v>275.815</c:v>
                </c:pt>
                <c:pt idx="41">
                  <c:v>232.79</c:v>
                </c:pt>
                <c:pt idx="42">
                  <c:v>308.27999999999992</c:v>
                </c:pt>
                <c:pt idx="43">
                  <c:v>211.42500000000001</c:v>
                </c:pt>
                <c:pt idx="44">
                  <c:v>273.82499999999999</c:v>
                </c:pt>
              </c:numCache>
            </c:numRef>
          </c:yVal>
        </c:ser>
        <c:dLbls/>
        <c:axId val="60616064"/>
        <c:axId val="62805120"/>
      </c:scatterChart>
      <c:valAx>
        <c:axId val="60616064"/>
        <c:scaling>
          <c:orientation val="minMax"/>
          <c:min val="110"/>
        </c:scaling>
        <c:axPos val="b"/>
        <c:title>
          <c:tx>
            <c:rich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Average</a:t>
                </a:r>
                <a:r>
                  <a:rPr lang="en-US" baseline="0">
                    <a:solidFill>
                      <a:schemeClr val="bg1"/>
                    </a:solidFill>
                  </a:rPr>
                  <a:t> Area of Offspring (in pixels)</a:t>
                </a:r>
                <a:endParaRPr lang="en-US">
                  <a:solidFill>
                    <a:schemeClr val="bg1"/>
                  </a:solidFill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62805120"/>
        <c:crosses val="autoZero"/>
        <c:crossBetween val="midCat"/>
      </c:valAx>
      <c:valAx>
        <c:axId val="62805120"/>
        <c:scaling>
          <c:orientation val="minMax"/>
          <c:min val="11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Average</a:t>
                </a:r>
                <a:r>
                  <a:rPr lang="en-US" baseline="0">
                    <a:solidFill>
                      <a:schemeClr val="bg1"/>
                    </a:solidFill>
                  </a:rPr>
                  <a:t> Area of Parents (in pixels)</a:t>
                </a:r>
                <a:endParaRPr lang="en-US">
                  <a:solidFill>
                    <a:schemeClr val="bg1"/>
                  </a:solidFill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60616064"/>
        <c:crosses val="autoZero"/>
        <c:crossBetween val="midCat"/>
      </c:valAx>
      <c:spPr>
        <a:blipFill>
          <a:blip xmlns:r="http://schemas.openxmlformats.org/officeDocument/2006/relationships" r:embed="rId1">
            <a:duotone>
              <a:schemeClr val="dk1">
                <a:shade val="40000"/>
              </a:schemeClr>
              <a:schemeClr val="dk1">
                <a:tint val="42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dk1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c:spPr>
    </c:plotArea>
    <c:plotVisOnly val="1"/>
    <c:dispBlanksAs val="gap"/>
  </c:chart>
  <c:spPr>
    <a:ln>
      <a:solidFill>
        <a:schemeClr val="bg1"/>
      </a:solidFill>
    </a:ln>
  </c:sp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0CF64-DA45-4991-9DD0-8F9AC36EE6F9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8D033-E661-4A30-B7F0-F5E1E9790D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189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8D033-E661-4A30-B7F0-F5E1E9790D1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0820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EBD776F-3BFE-4309-89F9-9A20DFF3363C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42A243BB-3DC3-4FDB-ABA3-2CC77B7910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Tara Llewellyn and Dr. Amy Whipple</a:t>
            </a:r>
          </a:p>
          <a:p>
            <a:r>
              <a:rPr lang="en-US" dirty="0" smtClean="0"/>
              <a:t>Northern Arizona University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Heritability of </a:t>
            </a:r>
            <a:r>
              <a:rPr lang="en-US" dirty="0" err="1" smtClean="0"/>
              <a:t>Pinyon</a:t>
            </a:r>
            <a:r>
              <a:rPr lang="en-US" dirty="0" smtClean="0"/>
              <a:t> Pine Stomata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524000" cy="123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4813376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514600"/>
            <a:ext cx="4059936" cy="1905000"/>
          </a:xfrm>
        </p:spPr>
        <p:txBody>
          <a:bodyPr/>
          <a:lstStyle/>
          <a:p>
            <a:r>
              <a:rPr lang="en-US" dirty="0" smtClean="0"/>
              <a:t>Equation of the line:       y = 0.39</a:t>
            </a:r>
            <a:r>
              <a:rPr lang="en-US" sz="2000" dirty="0" smtClean="0"/>
              <a:t>x</a:t>
            </a:r>
            <a:r>
              <a:rPr lang="en-US" dirty="0" smtClean="0"/>
              <a:t>+104</a:t>
            </a:r>
            <a:endParaRPr lang="en-US" dirty="0" smtClean="0"/>
          </a:p>
          <a:p>
            <a:r>
              <a:rPr lang="en-US" dirty="0" smtClean="0"/>
              <a:t>P value = 0.0031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457200" y="1524000"/>
          <a:ext cx="4059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</a:t>
            </a:r>
            <a:r>
              <a:rPr lang="en-US" dirty="0" smtClean="0"/>
              <a:t>e conclude that stomata traits such as </a:t>
            </a:r>
            <a:r>
              <a:rPr lang="en-US" dirty="0" smtClean="0"/>
              <a:t>surface </a:t>
            </a:r>
            <a:r>
              <a:rPr lang="en-US" dirty="0" smtClean="0"/>
              <a:t>area are heritable and that these traits are expected to evolve from natural selection.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2" descr="C:\Users\lbf29\Pictures\103MSDCF\Un dia en Sunset\DSC075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3176" t="-66" b="22464"/>
          <a:stretch>
            <a:fillRect/>
          </a:stretch>
        </p:blipFill>
        <p:spPr bwMode="auto">
          <a:xfrm>
            <a:off x="4666123" y="1601145"/>
            <a:ext cx="3868277" cy="396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986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The Arizona Space Grant Consortium</a:t>
            </a:r>
          </a:p>
          <a:p>
            <a:r>
              <a:rPr lang="en-US" dirty="0" smtClean="0"/>
              <a:t>Nadine Barlow and Kathleen </a:t>
            </a:r>
            <a:r>
              <a:rPr lang="en-US" dirty="0" err="1" smtClean="0"/>
              <a:t>Stigmon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Dr. Amy Whipple 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Pinyon</a:t>
            </a:r>
            <a:r>
              <a:rPr lang="en-US" dirty="0" smtClean="0"/>
              <a:t> Pine Research Group</a:t>
            </a:r>
          </a:p>
          <a:p>
            <a:r>
              <a:rPr lang="en-US" dirty="0" smtClean="0"/>
              <a:t>Neil Cobb and the Biology Department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1524000" cy="123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4813376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48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pPr lvl="1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tx1"/>
                </a:solidFill>
              </a:rPr>
              <a:t>- Background Information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	- Hypothesis </a:t>
            </a:r>
          </a:p>
          <a:p>
            <a:r>
              <a:rPr lang="en-US" dirty="0" smtClean="0"/>
              <a:t>Methods and Materials</a:t>
            </a:r>
          </a:p>
          <a:p>
            <a:pPr>
              <a:buNone/>
            </a:pPr>
            <a:r>
              <a:rPr lang="en-US" dirty="0" smtClean="0"/>
              <a:t>	     - Cone collection and genetic testing</a:t>
            </a:r>
          </a:p>
          <a:p>
            <a:pPr>
              <a:buNone/>
            </a:pPr>
            <a:r>
              <a:rPr lang="en-US" dirty="0" smtClean="0"/>
              <a:t>	     - Visionary Digital BK-Plus Imaging System</a:t>
            </a:r>
          </a:p>
          <a:p>
            <a:pPr>
              <a:buNone/>
            </a:pPr>
            <a:r>
              <a:rPr lang="en-US" dirty="0"/>
              <a:t>	 </a:t>
            </a:r>
            <a:r>
              <a:rPr lang="en-US" dirty="0" smtClean="0"/>
              <a:t>    - Image J program 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</a:t>
            </a:r>
          </a:p>
          <a:p>
            <a:pPr lvl="1">
              <a:buNone/>
            </a:pPr>
            <a:r>
              <a:rPr lang="en-US" dirty="0" smtClean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Climate change </a:t>
            </a:r>
            <a:r>
              <a:rPr lang="en-US" dirty="0" smtClean="0"/>
              <a:t>– limits already </a:t>
            </a:r>
            <a:r>
              <a:rPr lang="en-US" dirty="0" smtClean="0"/>
              <a:t>scarce water resources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Natural selection – to create new populations.</a:t>
            </a:r>
          </a:p>
          <a:p>
            <a:r>
              <a:rPr lang="en-US" dirty="0" smtClean="0"/>
              <a:t>Heritability </a:t>
            </a:r>
            <a:r>
              <a:rPr lang="en-US" dirty="0" smtClean="0"/>
              <a:t>- variation in a particular trait that can be attributed to inherited genetic factors.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 descr="F:\Mis documentos\Mis imágenes\Verano 2011\DSC082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" t="22000"/>
          <a:stretch>
            <a:fillRect/>
          </a:stretch>
        </p:blipFill>
        <p:spPr bwMode="auto">
          <a:xfrm>
            <a:off x="4572000" y="1676400"/>
            <a:ext cx="426789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1295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Pinyon</a:t>
            </a:r>
            <a:r>
              <a:rPr lang="en-US" dirty="0" smtClean="0"/>
              <a:t> Pine trees may adjust by altering their stomata traits</a:t>
            </a:r>
            <a:r>
              <a:rPr lang="en-US" dirty="0" smtClean="0"/>
              <a:t>.  </a:t>
            </a:r>
            <a:endParaRPr lang="en-US" dirty="0" smtClean="0"/>
          </a:p>
        </p:txBody>
      </p:sp>
      <p:sp>
        <p:nvSpPr>
          <p:cNvPr id="3" name="Teardrop 2"/>
          <p:cNvSpPr/>
          <p:nvPr/>
        </p:nvSpPr>
        <p:spPr>
          <a:xfrm rot="1085743">
            <a:off x="817509" y="2290300"/>
            <a:ext cx="7356581" cy="2886999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667000" y="3124200"/>
            <a:ext cx="5334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867400" y="3810000"/>
            <a:ext cx="5334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91000" y="3429000"/>
            <a:ext cx="5334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4343400" y="3124200"/>
            <a:ext cx="1143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572000" y="3048000"/>
            <a:ext cx="381000" cy="533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6" idx="1"/>
          </p:cNvCxnSpPr>
          <p:nvPr/>
        </p:nvCxnSpPr>
        <p:spPr>
          <a:xfrm>
            <a:off x="4114800" y="2971800"/>
            <a:ext cx="154315" cy="5018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53000" y="26670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H2O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57600" y="2514600"/>
            <a:ext cx="62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here </a:t>
            </a:r>
            <a:r>
              <a:rPr lang="en-US" dirty="0"/>
              <a:t>will be a correlation between the offspring's </a:t>
            </a:r>
            <a:r>
              <a:rPr lang="en-US" dirty="0" smtClean="0"/>
              <a:t>and their parent’s stomata measurements.</a:t>
            </a:r>
          </a:p>
          <a:p>
            <a:r>
              <a:rPr lang="en-US" dirty="0"/>
              <a:t>A significant relationship between the trait of the </a:t>
            </a:r>
            <a:r>
              <a:rPr lang="en-US" dirty="0" smtClean="0"/>
              <a:t>parents and </a:t>
            </a:r>
            <a:r>
              <a:rPr lang="en-US" dirty="0"/>
              <a:t>the offspring suggest the trait is heritable</a:t>
            </a:r>
            <a:r>
              <a:rPr lang="en-US" dirty="0" smtClean="0"/>
              <a:t>.</a:t>
            </a:r>
          </a:p>
          <a:p>
            <a:r>
              <a:rPr lang="en-US" dirty="0"/>
              <a:t>If the trait is heritable it can evolve in response to natural selection for increased water use efficiency under climate change.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37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 and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Cones were collected to determine the mother and genetic testing was done to determine the father. </a:t>
            </a:r>
          </a:p>
          <a:p>
            <a:r>
              <a:rPr lang="en-US" dirty="0" smtClean="0"/>
              <a:t>After the parents were identified, samples of needles were collected to be used for the </a:t>
            </a:r>
            <a:r>
              <a:rPr lang="en-US" dirty="0"/>
              <a:t>Visionary Digital </a:t>
            </a:r>
            <a:r>
              <a:rPr lang="en-US" dirty="0" smtClean="0"/>
              <a:t>Imaging System.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 smtClean="0"/>
              <a:t>*Picture </a:t>
            </a:r>
            <a:r>
              <a:rPr lang="en-US" sz="1000" dirty="0"/>
              <a:t>from Visionary Digital Inc.</a:t>
            </a:r>
          </a:p>
          <a:p>
            <a:pPr marL="0" indent="0">
              <a:buNone/>
            </a:pPr>
            <a:endParaRPr lang="en-US" sz="1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4" y="1905000"/>
            <a:ext cx="427897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638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 1: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62000"/>
            <a:ext cx="9121497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7600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2: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ara\Desktop\Analysis\ISD28_Facet3_5D_65mm_4x_F5.6-COMP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21842" b="23719"/>
          <a:stretch>
            <a:fillRect/>
          </a:stretch>
        </p:blipFill>
        <p:spPr bwMode="auto">
          <a:xfrm>
            <a:off x="0" y="1066800"/>
            <a:ext cx="9144000" cy="4862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86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measure the average stomata area, a computer program was used. </a:t>
            </a:r>
          </a:p>
          <a:p>
            <a:r>
              <a:rPr lang="en-US" dirty="0" smtClean="0"/>
              <a:t>Image J is a free Java-based image processing program.</a:t>
            </a:r>
          </a:p>
          <a:p>
            <a:r>
              <a:rPr lang="en-US" dirty="0" smtClean="0"/>
              <a:t>Each image was cropped and then analyzed.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J</a:t>
            </a:r>
            <a:endParaRPr lang="en-US" dirty="0"/>
          </a:p>
        </p:txBody>
      </p:sp>
      <p:pic>
        <p:nvPicPr>
          <p:cNvPr id="2050" name="Picture 2" descr="C:\Users\Tara\Desktop\Analysis\PCG1488_Facet1_5D_65mm_4x_F5.6-COMP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505200"/>
            <a:ext cx="6543675" cy="2651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715</TotalTime>
  <Words>295</Words>
  <Application>Microsoft Office PowerPoint</Application>
  <PresentationFormat>On-screen Show (4:3)</PresentationFormat>
  <Paragraphs>69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Paper</vt:lpstr>
      <vt:lpstr>Heritability of Pinyon Pine Stomata</vt:lpstr>
      <vt:lpstr>Brief Overview</vt:lpstr>
      <vt:lpstr>Introduction</vt:lpstr>
      <vt:lpstr>Slide 4</vt:lpstr>
      <vt:lpstr>Hypothesis</vt:lpstr>
      <vt:lpstr>Methods and Materials</vt:lpstr>
      <vt:lpstr>Example  1: </vt:lpstr>
      <vt:lpstr>Example 2: </vt:lpstr>
      <vt:lpstr>Image J</vt:lpstr>
      <vt:lpstr>Results</vt:lpstr>
      <vt:lpstr>Conclusion</vt:lpstr>
      <vt:lpstr>Acknowledgements: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Heritability of Pinyon Pine Stomata</dc:title>
  <dc:creator>Tara</dc:creator>
  <cp:lastModifiedBy>Tara</cp:lastModifiedBy>
  <cp:revision>82</cp:revision>
  <dcterms:created xsi:type="dcterms:W3CDTF">2012-03-06T13:10:21Z</dcterms:created>
  <dcterms:modified xsi:type="dcterms:W3CDTF">2012-04-12T03:05:23Z</dcterms:modified>
</cp:coreProperties>
</file>